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4" r:id="rId2"/>
  </p:sldMasterIdLst>
  <p:notesMasterIdLst>
    <p:notesMasterId r:id="rId22"/>
  </p:notesMasterIdLst>
  <p:sldIdLst>
    <p:sldId id="257" r:id="rId3"/>
    <p:sldId id="266" r:id="rId4"/>
    <p:sldId id="265" r:id="rId5"/>
    <p:sldId id="286" r:id="rId6"/>
    <p:sldId id="280" r:id="rId7"/>
    <p:sldId id="284" r:id="rId8"/>
    <p:sldId id="285" r:id="rId9"/>
    <p:sldId id="267" r:id="rId10"/>
    <p:sldId id="272" r:id="rId11"/>
    <p:sldId id="273" r:id="rId12"/>
    <p:sldId id="271" r:id="rId13"/>
    <p:sldId id="275" r:id="rId14"/>
    <p:sldId id="276" r:id="rId15"/>
    <p:sldId id="277" r:id="rId16"/>
    <p:sldId id="278" r:id="rId17"/>
    <p:sldId id="281" r:id="rId18"/>
    <p:sldId id="279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78891" autoAdjust="0"/>
  </p:normalViewPr>
  <p:slideViewPr>
    <p:cSldViewPr showGuides="1">
      <p:cViewPr>
        <p:scale>
          <a:sx n="63" d="100"/>
          <a:sy n="63" d="100"/>
        </p:scale>
        <p:origin x="-1596" y="-72"/>
      </p:cViewPr>
      <p:guideLst>
        <p:guide orient="horz" pos="3748"/>
        <p:guide orient="horz" pos="2160"/>
        <p:guide orient="horz" pos="3929"/>
        <p:guide pos="2880"/>
      </p:guideLst>
    </p:cSldViewPr>
  </p:slideViewPr>
  <p:outlineViewPr>
    <p:cViewPr>
      <p:scale>
        <a:sx n="33" d="100"/>
        <a:sy n="33" d="100"/>
      </p:scale>
      <p:origin x="0" y="1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FDBEA5-EA2B-4ABB-BB92-A199CFFC474A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9A3A4189-8B18-4D4B-B0D7-A0D7064ABDE5}">
      <dgm:prSet phldrT="[Text]" phldr="1"/>
      <dgm:spPr>
        <a:solidFill>
          <a:srgbClr val="003768"/>
        </a:solidFill>
      </dgm:spPr>
      <dgm:t>
        <a:bodyPr/>
        <a:lstStyle/>
        <a:p>
          <a:endParaRPr lang="en-GB" dirty="0"/>
        </a:p>
      </dgm:t>
    </dgm:pt>
    <dgm:pt modelId="{BCE21803-3B09-4C91-A2BB-5FA12FAC8B55}" type="parTrans" cxnId="{893B2928-F696-45C7-AA82-138B22E5AAFC}">
      <dgm:prSet/>
      <dgm:spPr/>
      <dgm:t>
        <a:bodyPr/>
        <a:lstStyle/>
        <a:p>
          <a:endParaRPr lang="en-GB"/>
        </a:p>
      </dgm:t>
    </dgm:pt>
    <dgm:pt modelId="{FF43F31F-F67E-455D-9B98-EC73CEB31B5C}" type="sibTrans" cxnId="{893B2928-F696-45C7-AA82-138B22E5AAFC}">
      <dgm:prSet/>
      <dgm:spPr/>
      <dgm:t>
        <a:bodyPr/>
        <a:lstStyle/>
        <a:p>
          <a:endParaRPr lang="en-GB"/>
        </a:p>
      </dgm:t>
    </dgm:pt>
    <dgm:pt modelId="{36362BCE-51E9-4A2A-B015-38A97E112FEB}">
      <dgm:prSet phldrT="[Text]" custT="1"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GB" sz="2000" dirty="0" smtClean="0"/>
            <a:t>We have natural tendencies to prefer people who are like us</a:t>
          </a:r>
          <a:endParaRPr lang="en-GB" sz="2000" dirty="0"/>
        </a:p>
      </dgm:t>
    </dgm:pt>
    <dgm:pt modelId="{56D52555-3511-41DB-AE94-1154A7CFA641}" type="parTrans" cxnId="{65075EE2-D6E6-40CE-81CF-3C1E685605EA}">
      <dgm:prSet/>
      <dgm:spPr/>
      <dgm:t>
        <a:bodyPr/>
        <a:lstStyle/>
        <a:p>
          <a:endParaRPr lang="en-GB"/>
        </a:p>
      </dgm:t>
    </dgm:pt>
    <dgm:pt modelId="{7F593A7E-A889-4BB9-969E-EF02E1034CC6}" type="sibTrans" cxnId="{65075EE2-D6E6-40CE-81CF-3C1E685605EA}">
      <dgm:prSet/>
      <dgm:spPr/>
      <dgm:t>
        <a:bodyPr/>
        <a:lstStyle/>
        <a:p>
          <a:endParaRPr lang="en-GB"/>
        </a:p>
      </dgm:t>
    </dgm:pt>
    <dgm:pt modelId="{0B8AA1D2-1786-49E1-94DE-4E05A27E6A55}">
      <dgm:prSet phldrT="[Text]" phldr="1"/>
      <dgm:spPr>
        <a:solidFill>
          <a:srgbClr val="003768"/>
        </a:solidFill>
      </dgm:spPr>
      <dgm:t>
        <a:bodyPr/>
        <a:lstStyle/>
        <a:p>
          <a:endParaRPr lang="en-GB" dirty="0"/>
        </a:p>
      </dgm:t>
    </dgm:pt>
    <dgm:pt modelId="{9EBAE16E-78A0-4C47-883D-FA0860427B8A}" type="parTrans" cxnId="{7A1DE7F3-BC0F-4F3E-A1DD-66AEADCF5C52}">
      <dgm:prSet/>
      <dgm:spPr/>
      <dgm:t>
        <a:bodyPr/>
        <a:lstStyle/>
        <a:p>
          <a:endParaRPr lang="en-GB"/>
        </a:p>
      </dgm:t>
    </dgm:pt>
    <dgm:pt modelId="{65000BA8-5F94-4EB6-B570-96018E826451}" type="sibTrans" cxnId="{7A1DE7F3-BC0F-4F3E-A1DD-66AEADCF5C52}">
      <dgm:prSet/>
      <dgm:spPr/>
      <dgm:t>
        <a:bodyPr/>
        <a:lstStyle/>
        <a:p>
          <a:endParaRPr lang="en-GB"/>
        </a:p>
      </dgm:t>
    </dgm:pt>
    <dgm:pt modelId="{AE0DEFC2-3789-4371-8BF8-DD34147B8E9B}">
      <dgm:prSet phldrT="[Text]" custT="1"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GB" sz="2000" b="1" dirty="0" smtClean="0"/>
            <a:t>In-groups</a:t>
          </a:r>
          <a:r>
            <a:rPr lang="en-GB" sz="2000" dirty="0" smtClean="0"/>
            <a:t> are people that we feel safer and more comfortable around and who we may treat more favourably</a:t>
          </a:r>
          <a:endParaRPr lang="en-GB" sz="2000" dirty="0"/>
        </a:p>
      </dgm:t>
    </dgm:pt>
    <dgm:pt modelId="{6F17DC4D-4237-41B2-BAF8-085816B6BDA0}" type="parTrans" cxnId="{AED49134-9E0E-4B39-9AA4-01870AEA295C}">
      <dgm:prSet/>
      <dgm:spPr/>
      <dgm:t>
        <a:bodyPr/>
        <a:lstStyle/>
        <a:p>
          <a:endParaRPr lang="en-GB"/>
        </a:p>
      </dgm:t>
    </dgm:pt>
    <dgm:pt modelId="{76914923-1FCC-444D-932C-F335A09C1AF6}" type="sibTrans" cxnId="{AED49134-9E0E-4B39-9AA4-01870AEA295C}">
      <dgm:prSet/>
      <dgm:spPr/>
      <dgm:t>
        <a:bodyPr/>
        <a:lstStyle/>
        <a:p>
          <a:endParaRPr lang="en-GB"/>
        </a:p>
      </dgm:t>
    </dgm:pt>
    <dgm:pt modelId="{AECC6002-77BF-4F29-B0DA-92C0B53ABE73}">
      <dgm:prSet phldrT="[Text]" phldr="1"/>
      <dgm:spPr>
        <a:solidFill>
          <a:srgbClr val="003768"/>
        </a:solidFill>
      </dgm:spPr>
      <dgm:t>
        <a:bodyPr/>
        <a:lstStyle/>
        <a:p>
          <a:endParaRPr lang="en-GB" dirty="0"/>
        </a:p>
      </dgm:t>
    </dgm:pt>
    <dgm:pt modelId="{6791CCBF-0D34-4508-8190-F35F2154F4AA}" type="parTrans" cxnId="{203AE403-C405-4433-B992-67EBB2E34BB6}">
      <dgm:prSet/>
      <dgm:spPr/>
      <dgm:t>
        <a:bodyPr/>
        <a:lstStyle/>
        <a:p>
          <a:endParaRPr lang="en-GB"/>
        </a:p>
      </dgm:t>
    </dgm:pt>
    <dgm:pt modelId="{05407F9C-808F-4F32-9CE6-DFC1D9D843BD}" type="sibTrans" cxnId="{203AE403-C405-4433-B992-67EBB2E34BB6}">
      <dgm:prSet/>
      <dgm:spPr/>
      <dgm:t>
        <a:bodyPr/>
        <a:lstStyle/>
        <a:p>
          <a:endParaRPr lang="en-GB"/>
        </a:p>
      </dgm:t>
    </dgm:pt>
    <dgm:pt modelId="{77EADE47-BE9A-4F26-8808-348742D2CCD2}">
      <dgm:prSet phldrT="[Text]" custT="1"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GB" sz="2000" b="1" dirty="0" smtClean="0"/>
            <a:t>Out-groups</a:t>
          </a:r>
          <a:r>
            <a:rPr lang="en-GB" sz="2000" dirty="0" smtClean="0"/>
            <a:t> are people that we feel less safe and comfortable around and who we might treat dismissively or disdainfully</a:t>
          </a:r>
          <a:endParaRPr lang="en-GB" sz="2000" dirty="0"/>
        </a:p>
      </dgm:t>
    </dgm:pt>
    <dgm:pt modelId="{04962F87-83FE-40B2-89F2-7A4E1914B069}" type="parTrans" cxnId="{C6FE4BF5-61DE-4ECA-9996-43C7C94201B8}">
      <dgm:prSet/>
      <dgm:spPr/>
      <dgm:t>
        <a:bodyPr/>
        <a:lstStyle/>
        <a:p>
          <a:endParaRPr lang="en-GB"/>
        </a:p>
      </dgm:t>
    </dgm:pt>
    <dgm:pt modelId="{741297E0-46D4-4F45-A335-07747D30CCB7}" type="sibTrans" cxnId="{C6FE4BF5-61DE-4ECA-9996-43C7C94201B8}">
      <dgm:prSet/>
      <dgm:spPr/>
      <dgm:t>
        <a:bodyPr/>
        <a:lstStyle/>
        <a:p>
          <a:endParaRPr lang="en-GB"/>
        </a:p>
      </dgm:t>
    </dgm:pt>
    <dgm:pt modelId="{347C5AA4-F311-482D-8FAC-ED88D1CF12FB}" type="pres">
      <dgm:prSet presAssocID="{5CFDBEA5-EA2B-4ABB-BB92-A199CFFC47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30ABAA8-E90E-4575-91D1-469C79C4A631}" type="pres">
      <dgm:prSet presAssocID="{9A3A4189-8B18-4D4B-B0D7-A0D7064ABDE5}" presName="composite" presStyleCnt="0"/>
      <dgm:spPr/>
    </dgm:pt>
    <dgm:pt modelId="{D477EEBC-0F36-4D88-9F6A-DAFB377F86AE}" type="pres">
      <dgm:prSet presAssocID="{9A3A4189-8B18-4D4B-B0D7-A0D7064ABDE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09B49E-0988-481F-A323-623BA39AA2C3}" type="pres">
      <dgm:prSet presAssocID="{9A3A4189-8B18-4D4B-B0D7-A0D7064ABDE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FD7A47-9F56-4A01-819F-35199A846AB8}" type="pres">
      <dgm:prSet presAssocID="{FF43F31F-F67E-455D-9B98-EC73CEB31B5C}" presName="sp" presStyleCnt="0"/>
      <dgm:spPr/>
    </dgm:pt>
    <dgm:pt modelId="{10014EBB-954C-425C-99DE-9A3F8A4F7713}" type="pres">
      <dgm:prSet presAssocID="{0B8AA1D2-1786-49E1-94DE-4E05A27E6A55}" presName="composite" presStyleCnt="0"/>
      <dgm:spPr/>
    </dgm:pt>
    <dgm:pt modelId="{3301BED5-7077-44AD-9773-88A3B8DB5A87}" type="pres">
      <dgm:prSet presAssocID="{0B8AA1D2-1786-49E1-94DE-4E05A27E6A5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902F2D-8631-43DE-AF93-7A096174E2DF}" type="pres">
      <dgm:prSet presAssocID="{0B8AA1D2-1786-49E1-94DE-4E05A27E6A55}" presName="descendantText" presStyleLbl="alignAcc1" presStyleIdx="1" presStyleCnt="3" custScaleY="1337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1BA044-35A7-4320-8E4A-6C14DBA6BD95}" type="pres">
      <dgm:prSet presAssocID="{65000BA8-5F94-4EB6-B570-96018E826451}" presName="sp" presStyleCnt="0"/>
      <dgm:spPr/>
    </dgm:pt>
    <dgm:pt modelId="{1D5EFA48-8547-4ECB-9C06-39EFBEB8130D}" type="pres">
      <dgm:prSet presAssocID="{AECC6002-77BF-4F29-B0DA-92C0B53ABE73}" presName="composite" presStyleCnt="0"/>
      <dgm:spPr/>
    </dgm:pt>
    <dgm:pt modelId="{0B9A110E-432C-4295-BDF5-4F8041040F58}" type="pres">
      <dgm:prSet presAssocID="{AECC6002-77BF-4F29-B0DA-92C0B53ABE7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3E9899-4790-4BF1-8168-E7FEC71B5530}" type="pres">
      <dgm:prSet presAssocID="{AECC6002-77BF-4F29-B0DA-92C0B53ABE7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FE4BF5-61DE-4ECA-9996-43C7C94201B8}" srcId="{AECC6002-77BF-4F29-B0DA-92C0B53ABE73}" destId="{77EADE47-BE9A-4F26-8808-348742D2CCD2}" srcOrd="0" destOrd="0" parTransId="{04962F87-83FE-40B2-89F2-7A4E1914B069}" sibTransId="{741297E0-46D4-4F45-A335-07747D30CCB7}"/>
    <dgm:cxn modelId="{893B2928-F696-45C7-AA82-138B22E5AAFC}" srcId="{5CFDBEA5-EA2B-4ABB-BB92-A199CFFC474A}" destId="{9A3A4189-8B18-4D4B-B0D7-A0D7064ABDE5}" srcOrd="0" destOrd="0" parTransId="{BCE21803-3B09-4C91-A2BB-5FA12FAC8B55}" sibTransId="{FF43F31F-F67E-455D-9B98-EC73CEB31B5C}"/>
    <dgm:cxn modelId="{975CDC29-37DE-4F86-9D1A-4EC24B137849}" type="presOf" srcId="{77EADE47-BE9A-4F26-8808-348742D2CCD2}" destId="{763E9899-4790-4BF1-8168-E7FEC71B5530}" srcOrd="0" destOrd="0" presId="urn:microsoft.com/office/officeart/2005/8/layout/chevron2"/>
    <dgm:cxn modelId="{2F484D7B-B656-439F-ABDA-7C48D47DF854}" type="presOf" srcId="{36362BCE-51E9-4A2A-B015-38A97E112FEB}" destId="{5009B49E-0988-481F-A323-623BA39AA2C3}" srcOrd="0" destOrd="0" presId="urn:microsoft.com/office/officeart/2005/8/layout/chevron2"/>
    <dgm:cxn modelId="{E2545FFF-9B5A-4216-A742-F4018A913958}" type="presOf" srcId="{AE0DEFC2-3789-4371-8BF8-DD34147B8E9B}" destId="{D3902F2D-8631-43DE-AF93-7A096174E2DF}" srcOrd="0" destOrd="0" presId="urn:microsoft.com/office/officeart/2005/8/layout/chevron2"/>
    <dgm:cxn modelId="{634455ED-9CAC-4557-A92E-7179D9CDBC0F}" type="presOf" srcId="{0B8AA1D2-1786-49E1-94DE-4E05A27E6A55}" destId="{3301BED5-7077-44AD-9773-88A3B8DB5A87}" srcOrd="0" destOrd="0" presId="urn:microsoft.com/office/officeart/2005/8/layout/chevron2"/>
    <dgm:cxn modelId="{EFCCBBA3-69F2-42D2-9CC5-8AC70DF3C6B1}" type="presOf" srcId="{5CFDBEA5-EA2B-4ABB-BB92-A199CFFC474A}" destId="{347C5AA4-F311-482D-8FAC-ED88D1CF12FB}" srcOrd="0" destOrd="0" presId="urn:microsoft.com/office/officeart/2005/8/layout/chevron2"/>
    <dgm:cxn modelId="{0CFCE17B-A63C-4B37-A975-6A33312D5289}" type="presOf" srcId="{9A3A4189-8B18-4D4B-B0D7-A0D7064ABDE5}" destId="{D477EEBC-0F36-4D88-9F6A-DAFB377F86AE}" srcOrd="0" destOrd="0" presId="urn:microsoft.com/office/officeart/2005/8/layout/chevron2"/>
    <dgm:cxn modelId="{65075EE2-D6E6-40CE-81CF-3C1E685605EA}" srcId="{9A3A4189-8B18-4D4B-B0D7-A0D7064ABDE5}" destId="{36362BCE-51E9-4A2A-B015-38A97E112FEB}" srcOrd="0" destOrd="0" parTransId="{56D52555-3511-41DB-AE94-1154A7CFA641}" sibTransId="{7F593A7E-A889-4BB9-969E-EF02E1034CC6}"/>
    <dgm:cxn modelId="{AED49134-9E0E-4B39-9AA4-01870AEA295C}" srcId="{0B8AA1D2-1786-49E1-94DE-4E05A27E6A55}" destId="{AE0DEFC2-3789-4371-8BF8-DD34147B8E9B}" srcOrd="0" destOrd="0" parTransId="{6F17DC4D-4237-41B2-BAF8-085816B6BDA0}" sibTransId="{76914923-1FCC-444D-932C-F335A09C1AF6}"/>
    <dgm:cxn modelId="{7A1DE7F3-BC0F-4F3E-A1DD-66AEADCF5C52}" srcId="{5CFDBEA5-EA2B-4ABB-BB92-A199CFFC474A}" destId="{0B8AA1D2-1786-49E1-94DE-4E05A27E6A55}" srcOrd="1" destOrd="0" parTransId="{9EBAE16E-78A0-4C47-883D-FA0860427B8A}" sibTransId="{65000BA8-5F94-4EB6-B570-96018E826451}"/>
    <dgm:cxn modelId="{203AE403-C405-4433-B992-67EBB2E34BB6}" srcId="{5CFDBEA5-EA2B-4ABB-BB92-A199CFFC474A}" destId="{AECC6002-77BF-4F29-B0DA-92C0B53ABE73}" srcOrd="2" destOrd="0" parTransId="{6791CCBF-0D34-4508-8190-F35F2154F4AA}" sibTransId="{05407F9C-808F-4F32-9CE6-DFC1D9D843BD}"/>
    <dgm:cxn modelId="{BB8F0878-661C-4A82-9D86-97252A0D4FAD}" type="presOf" srcId="{AECC6002-77BF-4F29-B0DA-92C0B53ABE73}" destId="{0B9A110E-432C-4295-BDF5-4F8041040F58}" srcOrd="0" destOrd="0" presId="urn:microsoft.com/office/officeart/2005/8/layout/chevron2"/>
    <dgm:cxn modelId="{2F2BCD27-07C1-4A13-A67D-5882EC5F4E64}" type="presParOf" srcId="{347C5AA4-F311-482D-8FAC-ED88D1CF12FB}" destId="{F30ABAA8-E90E-4575-91D1-469C79C4A631}" srcOrd="0" destOrd="0" presId="urn:microsoft.com/office/officeart/2005/8/layout/chevron2"/>
    <dgm:cxn modelId="{5EE98075-7C0E-4BA1-893D-5FF99F73C2DE}" type="presParOf" srcId="{F30ABAA8-E90E-4575-91D1-469C79C4A631}" destId="{D477EEBC-0F36-4D88-9F6A-DAFB377F86AE}" srcOrd="0" destOrd="0" presId="urn:microsoft.com/office/officeart/2005/8/layout/chevron2"/>
    <dgm:cxn modelId="{76A25A23-932C-47AD-9714-8C45A85D4409}" type="presParOf" srcId="{F30ABAA8-E90E-4575-91D1-469C79C4A631}" destId="{5009B49E-0988-481F-A323-623BA39AA2C3}" srcOrd="1" destOrd="0" presId="urn:microsoft.com/office/officeart/2005/8/layout/chevron2"/>
    <dgm:cxn modelId="{A1592EC5-3D12-4790-91B5-DFF96DDF19B5}" type="presParOf" srcId="{347C5AA4-F311-482D-8FAC-ED88D1CF12FB}" destId="{E9FD7A47-9F56-4A01-819F-35199A846AB8}" srcOrd="1" destOrd="0" presId="urn:microsoft.com/office/officeart/2005/8/layout/chevron2"/>
    <dgm:cxn modelId="{6829A24B-653F-443B-98DD-02182A9CA96F}" type="presParOf" srcId="{347C5AA4-F311-482D-8FAC-ED88D1CF12FB}" destId="{10014EBB-954C-425C-99DE-9A3F8A4F7713}" srcOrd="2" destOrd="0" presId="urn:microsoft.com/office/officeart/2005/8/layout/chevron2"/>
    <dgm:cxn modelId="{B119DBF0-D092-4CBA-B5D0-0A1222289589}" type="presParOf" srcId="{10014EBB-954C-425C-99DE-9A3F8A4F7713}" destId="{3301BED5-7077-44AD-9773-88A3B8DB5A87}" srcOrd="0" destOrd="0" presId="urn:microsoft.com/office/officeart/2005/8/layout/chevron2"/>
    <dgm:cxn modelId="{118DD220-C027-461A-9233-F15A0924BE47}" type="presParOf" srcId="{10014EBB-954C-425C-99DE-9A3F8A4F7713}" destId="{D3902F2D-8631-43DE-AF93-7A096174E2DF}" srcOrd="1" destOrd="0" presId="urn:microsoft.com/office/officeart/2005/8/layout/chevron2"/>
    <dgm:cxn modelId="{877B195E-3278-46D8-A3EF-6E966838AC0F}" type="presParOf" srcId="{347C5AA4-F311-482D-8FAC-ED88D1CF12FB}" destId="{281BA044-35A7-4320-8E4A-6C14DBA6BD95}" srcOrd="3" destOrd="0" presId="urn:microsoft.com/office/officeart/2005/8/layout/chevron2"/>
    <dgm:cxn modelId="{197883F1-DEFF-45E3-BDA7-6DC3C665A675}" type="presParOf" srcId="{347C5AA4-F311-482D-8FAC-ED88D1CF12FB}" destId="{1D5EFA48-8547-4ECB-9C06-39EFBEB8130D}" srcOrd="4" destOrd="0" presId="urn:microsoft.com/office/officeart/2005/8/layout/chevron2"/>
    <dgm:cxn modelId="{0DB05367-42EA-4E28-8F62-D5D0B8DC811C}" type="presParOf" srcId="{1D5EFA48-8547-4ECB-9C06-39EFBEB8130D}" destId="{0B9A110E-432C-4295-BDF5-4F8041040F58}" srcOrd="0" destOrd="0" presId="urn:microsoft.com/office/officeart/2005/8/layout/chevron2"/>
    <dgm:cxn modelId="{9CA73AB9-AB9E-4531-AEEA-A31ACFC00A37}" type="presParOf" srcId="{1D5EFA48-8547-4ECB-9C06-39EFBEB8130D}" destId="{763E9899-4790-4BF1-8168-E7FEC71B55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7EEBC-0F36-4D88-9F6A-DAFB377F86AE}">
      <dsp:nvSpPr>
        <dsp:cNvPr id="0" name=""/>
        <dsp:cNvSpPr/>
      </dsp:nvSpPr>
      <dsp:spPr>
        <a:xfrm rot="5400000">
          <a:off x="-236571" y="238859"/>
          <a:ext cx="1577143" cy="1104000"/>
        </a:xfrm>
        <a:prstGeom prst="chevron">
          <a:avLst/>
        </a:prstGeom>
        <a:solidFill>
          <a:srgbClr val="003768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100" kern="1200" dirty="0"/>
        </a:p>
      </dsp:txBody>
      <dsp:txXfrm rot="-5400000">
        <a:off x="1" y="554287"/>
        <a:ext cx="1104000" cy="473143"/>
      </dsp:txXfrm>
    </dsp:sp>
    <dsp:sp modelId="{5009B49E-0988-481F-A323-623BA39AA2C3}">
      <dsp:nvSpPr>
        <dsp:cNvPr id="0" name=""/>
        <dsp:cNvSpPr/>
      </dsp:nvSpPr>
      <dsp:spPr>
        <a:xfrm rot="5400000">
          <a:off x="4251896" y="-3145608"/>
          <a:ext cx="1025143" cy="7320935"/>
        </a:xfrm>
        <a:prstGeom prst="round2SameRect">
          <a:avLst/>
        </a:prstGeom>
        <a:solidFill>
          <a:schemeClr val="tx1">
            <a:lumMod val="95000"/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We have natural tendencies to prefer people who are like us</a:t>
          </a:r>
          <a:endParaRPr lang="en-GB" sz="2000" kern="1200" dirty="0"/>
        </a:p>
      </dsp:txBody>
      <dsp:txXfrm rot="-5400000">
        <a:off x="1104001" y="52330"/>
        <a:ext cx="7270892" cy="925057"/>
      </dsp:txXfrm>
    </dsp:sp>
    <dsp:sp modelId="{3301BED5-7077-44AD-9773-88A3B8DB5A87}">
      <dsp:nvSpPr>
        <dsp:cNvPr id="0" name=""/>
        <dsp:cNvSpPr/>
      </dsp:nvSpPr>
      <dsp:spPr>
        <a:xfrm rot="5400000">
          <a:off x="-236571" y="1802732"/>
          <a:ext cx="1577143" cy="1104000"/>
        </a:xfrm>
        <a:prstGeom prst="chevron">
          <a:avLst/>
        </a:prstGeom>
        <a:solidFill>
          <a:srgbClr val="003768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100" kern="1200" dirty="0"/>
        </a:p>
      </dsp:txBody>
      <dsp:txXfrm rot="-5400000">
        <a:off x="1" y="2118160"/>
        <a:ext cx="1104000" cy="473143"/>
      </dsp:txXfrm>
    </dsp:sp>
    <dsp:sp modelId="{D3902F2D-8631-43DE-AF93-7A096174E2DF}">
      <dsp:nvSpPr>
        <dsp:cNvPr id="0" name=""/>
        <dsp:cNvSpPr/>
      </dsp:nvSpPr>
      <dsp:spPr>
        <a:xfrm rot="5400000">
          <a:off x="4078934" y="-1581734"/>
          <a:ext cx="1371068" cy="7320935"/>
        </a:xfrm>
        <a:prstGeom prst="round2SameRect">
          <a:avLst/>
        </a:prstGeom>
        <a:solidFill>
          <a:schemeClr val="tx1">
            <a:lumMod val="95000"/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1" kern="1200" dirty="0" smtClean="0"/>
            <a:t>In-groups</a:t>
          </a:r>
          <a:r>
            <a:rPr lang="en-GB" sz="2000" kern="1200" dirty="0" smtClean="0"/>
            <a:t> are people that we feel safer and more comfortable around and who we may treat more favourably</a:t>
          </a:r>
          <a:endParaRPr lang="en-GB" sz="2000" kern="1200" dirty="0"/>
        </a:p>
      </dsp:txBody>
      <dsp:txXfrm rot="-5400000">
        <a:off x="1104001" y="1460129"/>
        <a:ext cx="7254005" cy="1237208"/>
      </dsp:txXfrm>
    </dsp:sp>
    <dsp:sp modelId="{0B9A110E-432C-4295-BDF5-4F8041040F58}">
      <dsp:nvSpPr>
        <dsp:cNvPr id="0" name=""/>
        <dsp:cNvSpPr/>
      </dsp:nvSpPr>
      <dsp:spPr>
        <a:xfrm rot="5400000">
          <a:off x="-236571" y="3193644"/>
          <a:ext cx="1577143" cy="1104000"/>
        </a:xfrm>
        <a:prstGeom prst="chevron">
          <a:avLst/>
        </a:prstGeom>
        <a:solidFill>
          <a:srgbClr val="003768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100" kern="1200" dirty="0"/>
        </a:p>
      </dsp:txBody>
      <dsp:txXfrm rot="-5400000">
        <a:off x="1" y="3509072"/>
        <a:ext cx="1104000" cy="473143"/>
      </dsp:txXfrm>
    </dsp:sp>
    <dsp:sp modelId="{763E9899-4790-4BF1-8168-E7FEC71B5530}">
      <dsp:nvSpPr>
        <dsp:cNvPr id="0" name=""/>
        <dsp:cNvSpPr/>
      </dsp:nvSpPr>
      <dsp:spPr>
        <a:xfrm rot="5400000">
          <a:off x="4251896" y="-190823"/>
          <a:ext cx="1025143" cy="7320935"/>
        </a:xfrm>
        <a:prstGeom prst="round2SameRect">
          <a:avLst/>
        </a:prstGeom>
        <a:solidFill>
          <a:schemeClr val="tx1">
            <a:lumMod val="95000"/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1" kern="1200" dirty="0" smtClean="0"/>
            <a:t>Out-groups</a:t>
          </a:r>
          <a:r>
            <a:rPr lang="en-GB" sz="2000" kern="1200" dirty="0" smtClean="0"/>
            <a:t> are people that we feel less safe and comfortable around and who we might treat dismissively or disdainfully</a:t>
          </a:r>
          <a:endParaRPr lang="en-GB" sz="2000" kern="1200" dirty="0"/>
        </a:p>
      </dsp:txBody>
      <dsp:txXfrm rot="-5400000">
        <a:off x="1104001" y="3007115"/>
        <a:ext cx="7270892" cy="925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1918338-3DC6-984E-A090-53D339CAF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38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33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36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10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90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39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87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18338-3DC6-984E-A090-53D339CAF04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6718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idx="1"/>
          </p:nvPr>
        </p:nvSpPr>
        <p:spPr bwMode="auto">
          <a:xfrm>
            <a:off x="323528" y="1570038"/>
            <a:ext cx="6699572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buClr>
                <a:srgbClr val="003768"/>
              </a:buClr>
              <a:buFontTx/>
              <a:buNone/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734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olumn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6718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idx="1"/>
          </p:nvPr>
        </p:nvSpPr>
        <p:spPr bwMode="auto">
          <a:xfrm>
            <a:off x="323528" y="1570038"/>
            <a:ext cx="6699572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60000" indent="-360000">
              <a:buClr>
                <a:srgbClr val="003768"/>
              </a:buClr>
              <a:buFont typeface="Lucida Grande"/>
              <a:buChar char="="/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403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6718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idx="1"/>
          </p:nvPr>
        </p:nvSpPr>
        <p:spPr bwMode="auto">
          <a:xfrm>
            <a:off x="323528" y="1570038"/>
            <a:ext cx="6699572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numCol="2" spcCol="360000"/>
          <a:lstStyle>
            <a:lvl1pPr marL="360000" marR="0" indent="-360000" algn="l" defTabSz="914400" rtl="0" eaLnBrk="1" fontAlgn="base" latinLnBrk="0" hangingPunct="1">
              <a:lnSpc>
                <a:spcPts val="3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Lucida Grande"/>
              <a:buChar char="="/>
              <a:tabLst/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10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314" y="5661247"/>
            <a:ext cx="5486400" cy="279177"/>
          </a:xfrm>
        </p:spPr>
        <p:txBody>
          <a:bodyPr anchor="b"/>
          <a:lstStyle>
            <a:lvl1pPr algn="l">
              <a:lnSpc>
                <a:spcPts val="3400"/>
              </a:lnSpc>
              <a:defRPr sz="2400" b="0" i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04800" y="304800"/>
            <a:ext cx="6715472" cy="50101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2032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314" y="5661247"/>
            <a:ext cx="5486400" cy="279177"/>
          </a:xfrm>
        </p:spPr>
        <p:txBody>
          <a:bodyPr anchor="b"/>
          <a:lstStyle>
            <a:lvl1pPr algn="l">
              <a:lnSpc>
                <a:spcPts val="3400"/>
              </a:lnSpc>
              <a:defRPr sz="2400" b="0" i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304800" y="304800"/>
            <a:ext cx="6715472" cy="501015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02342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04800" y="304800"/>
            <a:ext cx="6718300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 </a:t>
            </a:r>
            <a:r>
              <a:rPr lang="en-US" dirty="0" smtClean="0"/>
              <a:t>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1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6718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 Area</a:t>
            </a:r>
            <a:br>
              <a:rPr lang="en-US" dirty="0"/>
            </a:br>
            <a:r>
              <a:rPr lang="en-US" dirty="0"/>
              <a:t>Allowance two lines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70038"/>
            <a:ext cx="6699250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Text style 1 left aligns</a:t>
            </a:r>
          </a:p>
          <a:p>
            <a:pPr lvl="1"/>
            <a:r>
              <a:rPr lang="en-US" dirty="0" smtClean="0"/>
              <a:t>Indent one is indented left</a:t>
            </a:r>
          </a:p>
          <a:p>
            <a:pPr lvl="2"/>
            <a:r>
              <a:rPr lang="en-US" dirty="0" smtClean="0"/>
              <a:t>Indent two is bullet 1</a:t>
            </a:r>
          </a:p>
          <a:p>
            <a:pPr lvl="3"/>
            <a:r>
              <a:rPr lang="en-US" dirty="0" smtClean="0"/>
              <a:t>Indent three is bullet 2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/>
          </a:p>
        </p:txBody>
      </p:sp>
      <p:pic>
        <p:nvPicPr>
          <p:cNvPr id="1028" name="Picture 18" descr="ECU_RGB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304800"/>
            <a:ext cx="150812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ECU_Strapline 1 line RGB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3528" y="6309320"/>
            <a:ext cx="6696744" cy="268676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9" r:id="rId6"/>
  </p:sldLayoutIdLst>
  <p:txStyles>
    <p:titleStyle>
      <a:lvl1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00376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800" baseline="0">
          <a:solidFill>
            <a:srgbClr val="003768"/>
          </a:solidFill>
          <a:latin typeface="+mn-lt"/>
          <a:ea typeface="+mn-ea"/>
          <a:cs typeface="+mn-cs"/>
        </a:defRPr>
      </a:lvl1pPr>
      <a:lvl2pPr marL="357188" indent="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defRPr sz="2800">
          <a:solidFill>
            <a:srgbClr val="003768"/>
          </a:solidFill>
          <a:latin typeface="+mn-lt"/>
          <a:ea typeface="+mn-ea"/>
        </a:defRPr>
      </a:lvl2pPr>
      <a:lvl3pPr marL="357188" indent="-357188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3768"/>
        </a:buClr>
        <a:buFont typeface="Calibri" pitchFamily="34" charset="0"/>
        <a:buChar char="="/>
        <a:tabLst>
          <a:tab pos="357188" algn="l"/>
        </a:tabLst>
        <a:defRPr sz="2800">
          <a:solidFill>
            <a:srgbClr val="003768"/>
          </a:solidFill>
          <a:latin typeface="+mn-lt"/>
          <a:ea typeface="+mn-ea"/>
        </a:defRPr>
      </a:lvl3pPr>
      <a:lvl4pPr marL="712788" indent="-355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3768"/>
        </a:buClr>
        <a:buFont typeface="Calibri" pitchFamily="34" charset="0"/>
        <a:buChar char="‒"/>
        <a:tabLst>
          <a:tab pos="712788" algn="l"/>
        </a:tabLst>
        <a:defRPr sz="2800">
          <a:solidFill>
            <a:srgbClr val="003768"/>
          </a:solidFill>
          <a:latin typeface="+mn-lt"/>
          <a:ea typeface="+mn-ea"/>
        </a:defRPr>
      </a:lvl4pPr>
      <a:lvl5pPr algn="l" rtl="0" eaLnBrk="1" fontAlgn="base" hangingPunct="1">
        <a:lnSpc>
          <a:spcPts val="3600"/>
        </a:lnSpc>
        <a:spcBef>
          <a:spcPct val="20000"/>
        </a:spcBef>
        <a:spcAft>
          <a:spcPct val="0"/>
        </a:spcAft>
        <a:defRPr sz="2800">
          <a:solidFill>
            <a:srgbClr val="003768"/>
          </a:solidFill>
          <a:latin typeface="+mn-lt"/>
          <a:ea typeface="+mn-ea"/>
        </a:defRPr>
      </a:lvl5pPr>
      <a:lvl6pPr marL="12192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6pPr>
      <a:lvl7pPr marL="16764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7pPr>
      <a:lvl8pPr marL="21336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8pPr>
      <a:lvl9pPr marL="25908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6718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 Area</a:t>
            </a:r>
            <a:br>
              <a:rPr lang="en-US" dirty="0"/>
            </a:br>
            <a:r>
              <a:rPr lang="en-US" dirty="0"/>
              <a:t>Allowance two lines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70038"/>
            <a:ext cx="6699250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 area</a:t>
            </a:r>
          </a:p>
        </p:txBody>
      </p:sp>
      <p:pic>
        <p:nvPicPr>
          <p:cNvPr id="1028" name="Picture 18" descr="ECU_RGB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304800"/>
            <a:ext cx="150812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CU_Strapline 1 line 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6309320"/>
            <a:ext cx="6696744" cy="26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33220"/>
      </p:ext>
    </p:extLst>
  </p:cSld>
  <p:clrMap bg1="dk2" tx1="lt1" bg2="dk1" tx2="lt2" accent1="accent1" accent2="accent2" accent3="accent3" accent4="accent4" accent5="accent5" accent6="accent6" hlink="hlink" folHlink="folHlink"/>
  <p:txStyles>
    <p:titleStyle>
      <a:lvl1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00376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768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2800">
          <a:solidFill>
            <a:srgbClr val="003768"/>
          </a:solidFill>
          <a:latin typeface="+mn-lt"/>
          <a:ea typeface="+mn-ea"/>
          <a:cs typeface="+mn-cs"/>
        </a:defRPr>
      </a:lvl1pPr>
      <a:lvl2pPr algn="l" rtl="0" eaLnBrk="1" fontAlgn="base" hangingPunct="1">
        <a:lnSpc>
          <a:spcPts val="3600"/>
        </a:lnSpc>
        <a:spcBef>
          <a:spcPct val="20000"/>
        </a:spcBef>
        <a:spcAft>
          <a:spcPct val="0"/>
        </a:spcAft>
        <a:defRPr sz="2800">
          <a:solidFill>
            <a:srgbClr val="003768"/>
          </a:solidFill>
          <a:latin typeface="+mn-lt"/>
          <a:ea typeface="+mn-ea"/>
        </a:defRPr>
      </a:lvl2pPr>
      <a:lvl3pPr algn="l" rtl="0" eaLnBrk="1" fontAlgn="base" hangingPunct="1">
        <a:lnSpc>
          <a:spcPts val="3600"/>
        </a:lnSpc>
        <a:spcBef>
          <a:spcPct val="20000"/>
        </a:spcBef>
        <a:spcAft>
          <a:spcPct val="0"/>
        </a:spcAft>
        <a:defRPr sz="2800">
          <a:solidFill>
            <a:srgbClr val="003768"/>
          </a:solidFill>
          <a:latin typeface="+mn-lt"/>
          <a:ea typeface="+mn-ea"/>
        </a:defRPr>
      </a:lvl3pPr>
      <a:lvl4pPr algn="l" rtl="0" eaLnBrk="1" fontAlgn="base" hangingPunct="1">
        <a:lnSpc>
          <a:spcPts val="3600"/>
        </a:lnSpc>
        <a:spcBef>
          <a:spcPct val="20000"/>
        </a:spcBef>
        <a:spcAft>
          <a:spcPct val="0"/>
        </a:spcAft>
        <a:defRPr sz="2800">
          <a:solidFill>
            <a:srgbClr val="003768"/>
          </a:solidFill>
          <a:latin typeface="+mn-lt"/>
          <a:ea typeface="+mn-ea"/>
        </a:defRPr>
      </a:lvl4pPr>
      <a:lvl5pPr algn="l" rtl="0" eaLnBrk="1" fontAlgn="base" hangingPunct="1">
        <a:lnSpc>
          <a:spcPts val="3600"/>
        </a:lnSpc>
        <a:spcBef>
          <a:spcPct val="20000"/>
        </a:spcBef>
        <a:spcAft>
          <a:spcPct val="0"/>
        </a:spcAft>
        <a:defRPr sz="2800">
          <a:solidFill>
            <a:srgbClr val="003768"/>
          </a:solidFill>
          <a:latin typeface="+mn-lt"/>
          <a:ea typeface="+mn-ea"/>
        </a:defRPr>
      </a:lvl5pPr>
      <a:lvl6pPr marL="12192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6pPr>
      <a:lvl7pPr marL="16764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7pPr>
      <a:lvl8pPr marL="21336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8pPr>
      <a:lvl9pPr marL="25908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2996952"/>
            <a:ext cx="7723584" cy="2952998"/>
          </a:xfrm>
        </p:spPr>
        <p:txBody>
          <a:bodyPr/>
          <a:lstStyle/>
          <a:p>
            <a:r>
              <a:rPr lang="en-US" sz="2800" dirty="0" smtClean="0"/>
              <a:t>Equality and Diversity: </a:t>
            </a:r>
            <a:r>
              <a:rPr lang="en-US" sz="2800" dirty="0" err="1" smtClean="0"/>
              <a:t>Realising</a:t>
            </a:r>
            <a:r>
              <a:rPr lang="en-US" sz="2800" dirty="0" smtClean="0"/>
              <a:t> all of our potential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0" dirty="0" smtClean="0"/>
              <a:t>Gary </a:t>
            </a:r>
            <a:r>
              <a:rPr lang="en-US" sz="2800" b="0" dirty="0" err="1" smtClean="0"/>
              <a:t>Loke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>Head of Policy, ECU</a:t>
            </a:r>
            <a:br>
              <a:rPr lang="en-US" sz="2800" b="0" dirty="0" smtClean="0"/>
            </a:b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571729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Gender II</a:t>
            </a:r>
            <a:endParaRPr lang="en-GB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1124744"/>
            <a:ext cx="6480720" cy="486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Ethnicity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352928" cy="4370387"/>
          </a:xfrm>
        </p:spPr>
        <p:txBody>
          <a:bodyPr/>
          <a:lstStyle/>
          <a:p>
            <a:r>
              <a:rPr lang="en-GB" dirty="0" smtClean="0"/>
              <a:t>Completion; subject choice; mode of study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772816"/>
            <a:ext cx="86768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0038"/>
            <a:ext cx="8064896" cy="4370387"/>
          </a:xfrm>
        </p:spPr>
        <p:txBody>
          <a:bodyPr/>
          <a:lstStyle/>
          <a:p>
            <a:r>
              <a:rPr lang="en-GB" dirty="0" smtClean="0"/>
              <a:t>Level of study; subject choice; completion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4294" y="2132856"/>
            <a:ext cx="740371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</a:t>
            </a:r>
            <a:endParaRPr lang="en-GB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07704" y="404664"/>
            <a:ext cx="5400600" cy="558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Scottish Funding Council letter of guidance 2015-16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0038"/>
            <a:ext cx="8280920" cy="4370387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Strategic objectives:</a:t>
            </a:r>
          </a:p>
          <a:p>
            <a:pPr marL="714375" indent="-350838"/>
            <a:r>
              <a:rPr lang="en-GB" dirty="0" smtClean="0"/>
              <a:t>Access to education for people from the widest range of backgrounds and better learner outcomes</a:t>
            </a:r>
          </a:p>
          <a:p>
            <a:pPr marL="714375" indent="-350838"/>
            <a:r>
              <a:rPr lang="en-GB" dirty="0" smtClean="0"/>
              <a:t>Wood report challenges – vocational education; addressing youth unemployment</a:t>
            </a:r>
          </a:p>
          <a:p>
            <a:pPr marL="714375" indent="-350838"/>
            <a:r>
              <a:rPr lang="en-GB" dirty="0" smtClean="0"/>
              <a:t>Gender balance on boards and in participation</a:t>
            </a:r>
          </a:p>
          <a:p>
            <a:pPr marL="714375" indent="-350838"/>
            <a:r>
              <a:rPr lang="en-GB" dirty="0" smtClean="0"/>
              <a:t>Part-time study and bursaries/childcare support</a:t>
            </a:r>
          </a:p>
          <a:p>
            <a:pPr marL="714375" indent="-350838"/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agreements</a:t>
            </a: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152177" cy="363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agreements II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024268"/>
            <a:ext cx="7050386" cy="491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845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Equality Act 2010: Equality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0038"/>
            <a:ext cx="8208912" cy="4370387"/>
          </a:xfrm>
        </p:spPr>
        <p:txBody>
          <a:bodyPr/>
          <a:lstStyle/>
          <a:p>
            <a:r>
              <a:rPr lang="en-GB" dirty="0" smtClean="0"/>
              <a:t>Culture – promoting equality, diversity and inclusion, fostering good relations, safeguarding health and wellbeing</a:t>
            </a:r>
          </a:p>
          <a:p>
            <a:r>
              <a:rPr lang="en-GB" dirty="0" smtClean="0"/>
              <a:t>Mainstreaming and embedding</a:t>
            </a:r>
          </a:p>
          <a:p>
            <a:r>
              <a:rPr lang="en-GB" dirty="0" smtClean="0"/>
              <a:t>Collection, understanding and use of data</a:t>
            </a:r>
          </a:p>
          <a:p>
            <a:r>
              <a:rPr lang="en-GB" dirty="0" smtClean="0"/>
              <a:t>Staff journey</a:t>
            </a:r>
          </a:p>
          <a:p>
            <a:r>
              <a:rPr lang="en-GB" dirty="0" smtClean="0"/>
              <a:t>Student journey</a:t>
            </a:r>
          </a:p>
          <a:p>
            <a:r>
              <a:rPr lang="en-GB" dirty="0" smtClean="0"/>
              <a:t>Accessibility and meeting needs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437112"/>
            <a:ext cx="6699572" cy="150331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Gary.loke@ecu.ac.uk</a:t>
            </a:r>
          </a:p>
          <a:p>
            <a:pPr>
              <a:buNone/>
            </a:pPr>
            <a:r>
              <a:rPr lang="en-GB" dirty="0" smtClean="0"/>
              <a:t>@</a:t>
            </a:r>
            <a:r>
              <a:rPr lang="en-GB" dirty="0" err="1" smtClean="0"/>
              <a:t>ECU_Gary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www.ecu.ac.uk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0038"/>
            <a:ext cx="8064896" cy="437038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Equality Challenge Unit (ECU) works to further and support equality and diversity for staff and students in higher education institutions across the UK and in colleges in Scotland.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Equality and diversity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0038"/>
            <a:ext cx="7632848" cy="4370387"/>
          </a:xfrm>
        </p:spPr>
        <p:txBody>
          <a:bodyPr/>
          <a:lstStyle/>
          <a:p>
            <a:r>
              <a:rPr lang="en-GB" dirty="0" smtClean="0"/>
              <a:t>What does equality and diversity mean to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0038"/>
            <a:ext cx="8064896" cy="4370387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/>
              <a:t>I</a:t>
            </a:r>
            <a:r>
              <a:rPr lang="en-GB" dirty="0" smtClean="0"/>
              <a:t> am not from Edinburgh ….this </a:t>
            </a:r>
            <a:r>
              <a:rPr lang="en-GB" dirty="0"/>
              <a:t>means </a:t>
            </a:r>
            <a:r>
              <a:rPr lang="en-GB" dirty="0" smtClean="0"/>
              <a:t>that right now I </a:t>
            </a:r>
            <a:r>
              <a:rPr lang="en-GB" dirty="0"/>
              <a:t>find travelling around </a:t>
            </a:r>
            <a:r>
              <a:rPr lang="en-GB" dirty="0" smtClean="0"/>
              <a:t>Edinburgh confusing …. so I </a:t>
            </a:r>
            <a:r>
              <a:rPr lang="en-GB" dirty="0"/>
              <a:t>need </a:t>
            </a:r>
            <a:r>
              <a:rPr lang="en-GB" dirty="0" smtClean="0"/>
              <a:t>clear </a:t>
            </a:r>
            <a:r>
              <a:rPr lang="en-GB" dirty="0"/>
              <a:t>instructions about how to get to places and </a:t>
            </a:r>
            <a:r>
              <a:rPr lang="en-GB" dirty="0" smtClean="0"/>
              <a:t>maps.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 smtClean="0"/>
              <a:t>I have a young child …. </a:t>
            </a:r>
            <a:r>
              <a:rPr lang="en-GB" dirty="0"/>
              <a:t>t</a:t>
            </a:r>
            <a:r>
              <a:rPr lang="en-GB" dirty="0" smtClean="0"/>
              <a:t>his means that I am less flexible with my time than other students …. </a:t>
            </a:r>
            <a:r>
              <a:rPr lang="en-GB" dirty="0"/>
              <a:t>s</a:t>
            </a:r>
            <a:r>
              <a:rPr lang="en-GB" dirty="0" smtClean="0"/>
              <a:t>o I need to work with people who stick to plans and show up on time.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98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Equality in the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</a:t>
            </a:r>
          </a:p>
          <a:p>
            <a:r>
              <a:rPr lang="en-GB" dirty="0" smtClean="0"/>
              <a:t>Gender</a:t>
            </a:r>
          </a:p>
          <a:p>
            <a:r>
              <a:rPr lang="en-GB" dirty="0" smtClean="0"/>
              <a:t>Race</a:t>
            </a:r>
          </a:p>
          <a:p>
            <a:r>
              <a:rPr lang="en-GB" dirty="0" smtClean="0"/>
              <a:t>Religion and belief (including no belief)</a:t>
            </a:r>
          </a:p>
          <a:p>
            <a:r>
              <a:rPr lang="en-GB" dirty="0" smtClean="0"/>
              <a:t>Sexual orientation</a:t>
            </a:r>
          </a:p>
          <a:p>
            <a:endParaRPr lang="en-GB" dirty="0" smtClean="0"/>
          </a:p>
          <a:p>
            <a:r>
              <a:rPr lang="en-GB" dirty="0" smtClean="0"/>
              <a:t>Disability</a:t>
            </a:r>
          </a:p>
          <a:p>
            <a:r>
              <a:rPr lang="en-GB" dirty="0"/>
              <a:t>Marriage and civil partnership</a:t>
            </a:r>
          </a:p>
          <a:p>
            <a:r>
              <a:rPr lang="en-GB" dirty="0" smtClean="0"/>
              <a:t>Gender Identity (trans people)</a:t>
            </a:r>
          </a:p>
          <a:p>
            <a:r>
              <a:rPr lang="en-GB" dirty="0" smtClean="0"/>
              <a:t>Pregnancy and maternity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74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In-groups and out-groups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0038"/>
            <a:ext cx="8352928" cy="4370387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 smtClean="0"/>
              <a:t>Factors of influence might be: </a:t>
            </a:r>
          </a:p>
          <a:p>
            <a:pPr marL="0" indent="0">
              <a:buNone/>
            </a:pPr>
            <a:endParaRPr lang="en-GB" sz="2200" dirty="0" smtClean="0"/>
          </a:p>
          <a:p>
            <a:pPr>
              <a:lnSpc>
                <a:spcPct val="150000"/>
              </a:lnSpc>
            </a:pPr>
            <a:r>
              <a:rPr lang="en-GB" sz="2200" dirty="0" smtClean="0"/>
              <a:t>physical characteristics (for example, age, gender, race)</a:t>
            </a:r>
          </a:p>
          <a:p>
            <a:pPr lvl="0">
              <a:lnSpc>
                <a:spcPct val="150000"/>
              </a:lnSpc>
            </a:pPr>
            <a:r>
              <a:rPr lang="en-GB" sz="2200" dirty="0" smtClean="0"/>
              <a:t>shared interests and hobbies (for example, sport, music, gardening)</a:t>
            </a:r>
          </a:p>
          <a:p>
            <a:pPr lvl="0">
              <a:lnSpc>
                <a:spcPct val="150000"/>
              </a:lnSpc>
            </a:pPr>
            <a:r>
              <a:rPr lang="en-GB" sz="2200" dirty="0" smtClean="0"/>
              <a:t>similar lifestyle (for example, having children, caring responsibilities or pets)</a:t>
            </a:r>
          </a:p>
          <a:p>
            <a:pPr lvl="0">
              <a:lnSpc>
                <a:spcPct val="150000"/>
              </a:lnSpc>
            </a:pPr>
            <a:r>
              <a:rPr lang="en-GB" sz="2200" dirty="0" smtClean="0"/>
              <a:t>similar background (for example, being from the same place, having a similar family background, having studied at the same institution)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In-groups and out-groups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18540728"/>
              </p:ext>
            </p:extLst>
          </p:nvPr>
        </p:nvGraphicFramePr>
        <p:xfrm>
          <a:off x="467544" y="1484784"/>
          <a:ext cx="842493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90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know?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5536" y="928130"/>
            <a:ext cx="3528392" cy="49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95936" y="4365104"/>
            <a:ext cx="5022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3768"/>
                </a:solidFill>
              </a:rPr>
              <a:t>http://www.ecu.ac.uk/wp-content/uploads/external/equality-in-colleges-in-scotland-statistical-report-2013-print-version.pdf</a:t>
            </a:r>
            <a:endParaRPr lang="en-GB" sz="2000" dirty="0">
              <a:solidFill>
                <a:srgbClr val="003768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Gender</a:t>
            </a:r>
            <a:endParaRPr lang="en-GB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1484784"/>
            <a:ext cx="6949280" cy="4407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71. ECU PowerPoint template 2013">
  <a:themeElements>
    <a:clrScheme name="Custom 1">
      <a:dk1>
        <a:srgbClr val="003768"/>
      </a:dk1>
      <a:lt1>
        <a:srgbClr val="FFFFFF"/>
      </a:lt1>
      <a:dk2>
        <a:srgbClr val="000000"/>
      </a:dk2>
      <a:lt2>
        <a:srgbClr val="ED7703"/>
      </a:lt2>
      <a:accent1>
        <a:srgbClr val="E31937"/>
      </a:accent1>
      <a:accent2>
        <a:srgbClr val="C6006F"/>
      </a:accent2>
      <a:accent3>
        <a:srgbClr val="53247F"/>
      </a:accent3>
      <a:accent4>
        <a:srgbClr val="439639"/>
      </a:accent4>
      <a:accent5>
        <a:srgbClr val="006B6E"/>
      </a:accent5>
      <a:accent6>
        <a:srgbClr val="00AEEF"/>
      </a:accent6>
      <a:hlink>
        <a:srgbClr val="7F9BB3"/>
      </a:hlink>
      <a:folHlink>
        <a:srgbClr val="7F9BB3"/>
      </a:folHlink>
    </a:clrScheme>
    <a:fontScheme name="Blank Presentation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808080"/>
        </a:dk1>
        <a:lt1>
          <a:srgbClr val="FFFFFF"/>
        </a:lt1>
        <a:dk2>
          <a:srgbClr val="003867"/>
        </a:dk2>
        <a:lt2>
          <a:srgbClr val="ED7703"/>
        </a:lt2>
        <a:accent1>
          <a:srgbClr val="BBE0E3"/>
        </a:accent1>
        <a:accent2>
          <a:srgbClr val="333399"/>
        </a:accent2>
        <a:accent3>
          <a:srgbClr val="AAAEB8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 text slide">
  <a:themeElements>
    <a:clrScheme name="Custom 2">
      <a:dk1>
        <a:srgbClr val="003768"/>
      </a:dk1>
      <a:lt1>
        <a:srgbClr val="FFFFFF"/>
      </a:lt1>
      <a:dk2>
        <a:srgbClr val="000000"/>
      </a:dk2>
      <a:lt2>
        <a:srgbClr val="7F9BB3"/>
      </a:lt2>
      <a:accent1>
        <a:srgbClr val="E31937"/>
      </a:accent1>
      <a:accent2>
        <a:srgbClr val="C6006F"/>
      </a:accent2>
      <a:accent3>
        <a:srgbClr val="53247F"/>
      </a:accent3>
      <a:accent4>
        <a:srgbClr val="439639"/>
      </a:accent4>
      <a:accent5>
        <a:srgbClr val="006B6E"/>
      </a:accent5>
      <a:accent6>
        <a:srgbClr val="00AEEF"/>
      </a:accent6>
      <a:hlink>
        <a:srgbClr val="7F9BB3"/>
      </a:hlink>
      <a:folHlink>
        <a:srgbClr val="7F9BB3"/>
      </a:folHlink>
    </a:clrScheme>
    <a:fontScheme name="Blank Presentation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808080"/>
        </a:dk1>
        <a:lt1>
          <a:srgbClr val="FFFFFF"/>
        </a:lt1>
        <a:dk2>
          <a:srgbClr val="003867"/>
        </a:dk2>
        <a:lt2>
          <a:srgbClr val="ED7703"/>
        </a:lt2>
        <a:accent1>
          <a:srgbClr val="BBE0E3"/>
        </a:accent1>
        <a:accent2>
          <a:srgbClr val="333399"/>
        </a:accent2>
        <a:accent3>
          <a:srgbClr val="AAAEB8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171. ECU PowerPoint template 2013</Template>
  <TotalTime>723</TotalTime>
  <Words>428</Words>
  <Application>Microsoft Office PowerPoint</Application>
  <PresentationFormat>On-screen Show (4:3)</PresentationFormat>
  <Paragraphs>78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171. ECU PowerPoint template 2013</vt:lpstr>
      <vt:lpstr>Standard text slide</vt:lpstr>
      <vt:lpstr>Equality and Diversity: Realising all of our potential   Gary Loke Head of Policy, ECU </vt:lpstr>
      <vt:lpstr>Our work</vt:lpstr>
      <vt:lpstr>Equality and diversity </vt:lpstr>
      <vt:lpstr>Examples</vt:lpstr>
      <vt:lpstr>Equality in the law</vt:lpstr>
      <vt:lpstr>In-groups and out-groups</vt:lpstr>
      <vt:lpstr>In-groups and out-groups</vt:lpstr>
      <vt:lpstr>What do we know?</vt:lpstr>
      <vt:lpstr>Gender</vt:lpstr>
      <vt:lpstr>Gender II</vt:lpstr>
      <vt:lpstr>Ethnicity </vt:lpstr>
      <vt:lpstr>Disability</vt:lpstr>
      <vt:lpstr>Age</vt:lpstr>
      <vt:lpstr>Scottish Funding Council letter of guidance 2015-16</vt:lpstr>
      <vt:lpstr>Outcome agreements</vt:lpstr>
      <vt:lpstr>Outcome agreements II</vt:lpstr>
      <vt:lpstr>Equality Act 2010: Equality Outcomes</vt:lpstr>
      <vt:lpstr>What can you do?</vt:lpstr>
      <vt:lpstr>Contact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Loke</dc:creator>
  <cp:lastModifiedBy>NUS ORG</cp:lastModifiedBy>
  <cp:revision>38</cp:revision>
  <dcterms:created xsi:type="dcterms:W3CDTF">2014-08-06T13:19:08Z</dcterms:created>
  <dcterms:modified xsi:type="dcterms:W3CDTF">2014-10-07T09:43:39Z</dcterms:modified>
</cp:coreProperties>
</file>